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10287000" cx="18288000"/>
  <p:notesSz cx="10287000" cy="18288000"/>
  <p:embeddedFontLst>
    <p:embeddedFont>
      <p:font typeface="Inter SemiBold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Inter"/>
      <p:regular r:id="rId21"/>
      <p:bold r:id="rId22"/>
    </p:embeddedFont>
    <p:embeddedFont>
      <p:font typeface="Lora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hHjRI9LV4xBOkt4TpfLIeLBThu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Inter-bold.fntdata"/><Relationship Id="rId21" Type="http://schemas.openxmlformats.org/officeDocument/2006/relationships/font" Target="fonts/Inter-regular.fntdata"/><Relationship Id="rId24" Type="http://schemas.openxmlformats.org/officeDocument/2006/relationships/font" Target="fonts/Lora-bold.fntdata"/><Relationship Id="rId23" Type="http://schemas.openxmlformats.org/officeDocument/2006/relationships/font" Target="fonts/Lor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ora-boldItalic.fntdata"/><Relationship Id="rId25" Type="http://schemas.openxmlformats.org/officeDocument/2006/relationships/font" Target="fonts/Lora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InterSemiBold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font" Target="fonts/InterSemiBold-bold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f6d224392_0_18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g25f6d224392_0_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5f6d224392_0_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" name="Google Shape;19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97b990a13c_4_5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" name="Google Shape;40;g197b990a13c_4_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g197b990a13c_4_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95375eae6_0_20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g1c95375eae6_0_2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g1c95375eae6_0_2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c95375eae6_0_94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g1c95375eae6_0_9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833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стажера до ИТ-директора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Путь развития в профессиональной сфере может быть разным. Это может быть классическая вертикальная «карьерная лестница».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Как правило это самый популярный и самый предсказуемый путь.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2727"/>
              </a:lnSpc>
              <a:spcBef>
                <a:spcPts val="1900"/>
              </a:spcBef>
              <a:spcAft>
                <a:spcPts val="0"/>
              </a:spcAft>
              <a:buSzPts val="1100"/>
              <a:buNone/>
            </a:pPr>
            <a:r>
              <a:rPr lang="en-US" sz="16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Этап 1: Junior Developer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Именно с этого этапа начинают работу в качестве программиста большинство людей.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Знание языка программирования.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Профильное образование или курсы программирования - и обязательно портфолио.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не предполагается работа над серьезными и крупными проектами. Это решение стандартных несложных задач, на которые не стоит тратить время более квалифицированных разработчиков, вы будете писать много кода, иногда будете удивляться мозолям.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У вас будет достаточно возможностей для получения нового опыта, оттачивание навыков и изучения всего необходимого для движения вперед.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2727"/>
              </a:lnSpc>
              <a:spcBef>
                <a:spcPts val="1900"/>
              </a:spcBef>
              <a:spcAft>
                <a:spcPts val="0"/>
              </a:spcAft>
              <a:buSzPts val="1100"/>
              <a:buNone/>
            </a:pPr>
            <a:r>
              <a:rPr lang="en-US" sz="16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Этап 2: Developer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Основные требования: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Уверенно писать код на языке программирования.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Владеете паттернами программирования.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Понимание архитектуры,  веб-сервисов, БД, процессы деплоя.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 этом шаге вам доверяют разработку и внедрение программного обеспечения, поручают работу над новыми проектами и ведение уже существующих.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3.  </a:t>
            </a:r>
            <a:r>
              <a:rPr lang="en-US" sz="16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Ведущий разработчик (Senior Developer)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Требования к претенденту дополнительно включают: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Опыт работы от 3-х лет. Не важно крупные или стартапы. Главное участие в коммерческих интерпрайз проектах.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Диапазон профессиональных задач, стоящих перед ведущим разработчиком, включает реализацию детального проектирования на основе имеющихся спецификаций, а также программирование и тестирование.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Добавьте сюда управления группой разработчиков - ми вы уже ТимЛид.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всех тех задач выше - администрирование проектов и принятие проектных решений, организация работы в команде, решение всевозможных технических задач.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2727"/>
              </a:lnSpc>
              <a:spcBef>
                <a:spcPts val="1900"/>
              </a:spcBef>
              <a:spcAft>
                <a:spcPts val="0"/>
              </a:spcAft>
              <a:buSzPts val="1100"/>
              <a:buNone/>
            </a:pPr>
            <a:r>
              <a:rPr lang="en-US" sz="16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Project Manager или Архитектор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SzPts val="1100"/>
              <a:buNone/>
            </a:pPr>
            <a:r>
              <a:rPr b="1" lang="en-US" sz="1500">
                <a:solidFill>
                  <a:srgbClr val="313131"/>
                </a:solidFill>
                <a:highlight>
                  <a:srgbClr val="FFFFFF"/>
                </a:highlight>
              </a:rPr>
              <a:t>Основные задачи:</a:t>
            </a:r>
            <a:endParaRPr b="1" sz="1500">
              <a:solidFill>
                <a:srgbClr val="31313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313131"/>
              </a:buClr>
              <a:buSzPts val="1200"/>
              <a:buFont typeface="Lora"/>
              <a:buChar char="●"/>
            </a:pPr>
            <a:r>
              <a:rPr b="1" lang="en-US" sz="1200">
                <a:solidFill>
                  <a:srgbClr val="31313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Техническая </a:t>
            </a:r>
            <a:r>
              <a:rPr lang="en-US" sz="1200">
                <a:solidFill>
                  <a:srgbClr val="31313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— к ней относится всё, что непосредственно связано с проектированием. Инженер-программист создаёт архитектурный шаблон, делит его на модули и подбирать технологии, средства исполнения и прописывать технические сценарии взаимодействия компонентов будущего ПО. </a:t>
            </a:r>
            <a:r>
              <a:rPr lang="en-US" sz="1200">
                <a:solidFill>
                  <a:srgbClr val="31313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В обязанности </a:t>
            </a:r>
            <a:r>
              <a:rPr lang="en-US" sz="1200">
                <a:solidFill>
                  <a:srgbClr val="31313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также входит проектирование технических интерфейсов, определение форматов передачи и хранения данных.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Font typeface="Lora"/>
              <a:buChar char="●"/>
            </a:pPr>
            <a:r>
              <a:rPr b="1" lang="en-US" sz="1200">
                <a:solidFill>
                  <a:srgbClr val="31313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Экспертная</a:t>
            </a:r>
            <a:r>
              <a:rPr lang="en-US" sz="1200">
                <a:solidFill>
                  <a:srgbClr val="31313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 — анализирует проект, даёте экспертную оценку и пишете требования к его реализации. Как программист-архитектор Если проект уже существует, вы можете модернизировать уже имеющееся ПО, чтобы устранить существующие ошибки.  Внесение изменений и разработка стандартов проектирования.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Font typeface="Lora"/>
              <a:buChar char="●"/>
            </a:pPr>
            <a:r>
              <a:rPr b="1" lang="en-US" sz="1200">
                <a:solidFill>
                  <a:srgbClr val="31313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Управленческая</a:t>
            </a:r>
            <a:r>
              <a:rPr lang="en-US" sz="1200">
                <a:solidFill>
                  <a:srgbClr val="31313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 — программист-архитектор возглавляет команду разработки, консультирует её и раздаёт технические задания. Архитектор общается с заказчиком и руководителем, может вносить коррективы и предлагать решения. Он должен разговаривать на понятном заказчику языке, объяснять сложные технические понятия простым языком. Это важно для налаживания бизнес-процессов, успешной коммуникации отдела разработки и клиента. Следит за выполнением проекта, занимается различной документацией и координирует своих подчинённых.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22727"/>
              </a:lnSpc>
              <a:spcBef>
                <a:spcPts val="3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833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g1c95375eae6_0_9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 сухо, без практики и навыков, ваша теория улетучиться через пару недель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Поэтому уже на 6 модуле вы начнете думать о Фин проекте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c95375eae6_0_153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g1c95375eae6_0_15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1c95375eae6_0_15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95375eae6_0_182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g1c95375eae6_0_18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А что в итоге: вы попали в полноценный IT отдел с опытным и грамотным начальником, у вас как начинающего программиста появляется наставник, который может во многом помочь советом. Это продлиться не долго, любой наставник дойдет до точки кипения.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2727"/>
              </a:lnSpc>
              <a:spcBef>
                <a:spcPts val="1900"/>
              </a:spcBef>
              <a:spcAft>
                <a:spcPts val="0"/>
              </a:spcAft>
              <a:buSzPts val="1100"/>
              <a:buNone/>
            </a:pPr>
            <a:r>
              <a:rPr lang="en-US" sz="16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успешный карьерный рост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Быть самостоятельным – Умение самому изучать материал, развиваться, в том числе методом проб и ошибок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Быть коммуникабельным. не замыкаться в себе и будьте общительным, не стесняться задавать вопросы, предлагать идеи.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Знание английского языка приоритетно для каждого, кто занимается программированием и безусловно влияет на карьерный рост.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карьера программиста – это интересный творческий путь. Направлений огромное количество.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Разработка встроенного ПО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Back-end программист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Программист игровой индустрии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1c95375eae6_0_18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f70dc2611_0_3:notes"/>
          <p:cNvSpPr/>
          <p:nvPr>
            <p:ph idx="2" type="sldImg"/>
          </p:nvPr>
        </p:nvSpPr>
        <p:spPr>
          <a:xfrm>
            <a:off x="-1166813" y="0"/>
            <a:ext cx="53340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g22f70dc2611_0_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2f70dc2611_0_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9.png"/><Relationship Id="rId11" Type="http://schemas.openxmlformats.org/officeDocument/2006/relationships/image" Target="../media/image4.png"/><Relationship Id="rId10" Type="http://schemas.openxmlformats.org/officeDocument/2006/relationships/image" Target="../media/image8.png"/><Relationship Id="rId9" Type="http://schemas.openxmlformats.org/officeDocument/2006/relationships/image" Target="../media/image16.jp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hyperlink" Target="https://www.linkedin.com/in/aleksreingand/" TargetMode="External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9.png"/><Relationship Id="rId11" Type="http://schemas.openxmlformats.org/officeDocument/2006/relationships/image" Target="../media/image15.jpg"/><Relationship Id="rId10" Type="http://schemas.openxmlformats.org/officeDocument/2006/relationships/image" Target="../media/image23.png"/><Relationship Id="rId9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20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7.png"/><Relationship Id="rId13" Type="http://schemas.openxmlformats.org/officeDocument/2006/relationships/image" Target="../media/image28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21.png"/><Relationship Id="rId8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050" y="952500"/>
            <a:ext cx="42100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" name="Google Shape;1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0029869" y="3495687"/>
            <a:ext cx="11753819" cy="476244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1294175" y="3748002"/>
            <a:ext cx="117708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b="1" lang="en-US" sz="75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Developer - </a:t>
            </a:r>
            <a:endParaRPr b="1" sz="7500">
              <a:solidFill>
                <a:srgbClr val="0E0E0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b="1" lang="en-US" sz="7500">
                <a:solidFill>
                  <a:srgbClr val="0E0E0E"/>
                </a:solidFill>
                <a:latin typeface="Inter"/>
                <a:ea typeface="Inter"/>
                <a:cs typeface="Inter"/>
                <a:sym typeface="Inter"/>
              </a:rPr>
              <a:t>profession or lifestyle</a:t>
            </a:r>
            <a:endParaRPr b="1" i="0" sz="7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" name="Google Shape;1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1294175" y="1047722"/>
            <a:ext cx="397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Java Developer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25f6d22439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00" y="133450"/>
            <a:ext cx="17503550" cy="998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5f6d224392_0_18"/>
          <p:cNvSpPr txBox="1"/>
          <p:nvPr/>
        </p:nvSpPr>
        <p:spPr>
          <a:xfrm>
            <a:off x="3848175" y="5025675"/>
            <a:ext cx="999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Писать код, проверять код, улучшать код, писать код, проверять код, …</a:t>
            </a:r>
            <a:endParaRPr b="1"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" name="Google Shape;2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/>
          <p:nvPr/>
        </p:nvSpPr>
        <p:spPr>
          <a:xfrm>
            <a:off x="7971772" y="2114550"/>
            <a:ext cx="9665770" cy="6112043"/>
          </a:xfrm>
          <a:prstGeom prst="roundRect">
            <a:avLst>
              <a:gd fmla="val 394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8484015" y="2076816"/>
            <a:ext cx="7610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b="1" lang="en-US" sz="4700">
                <a:solidFill>
                  <a:schemeClr val="dk1"/>
                </a:solidFill>
              </a:rPr>
              <a:t>Aleks</a:t>
            </a:r>
            <a:r>
              <a:rPr b="1" i="0" lang="en-US" sz="4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b="1" lang="en-US" sz="4700">
                <a:solidFill>
                  <a:schemeClr val="dk1"/>
                </a:solidFill>
              </a:rPr>
              <a:t>Reingand</a:t>
            </a:r>
            <a:b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5831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-US" sz="2100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Senior Software Engineer</a:t>
            </a:r>
            <a:endParaRPr b="1" i="0" sz="2100" u="none" cap="none" strike="noStrik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619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14 years in IT projects</a:t>
            </a:r>
            <a:endParaRPr sz="210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8 years of Java Backend development </a:t>
            </a:r>
            <a:endParaRPr b="0" i="0" sz="2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Java 8+, Spring Boot, MySQL, AWS</a:t>
            </a:r>
            <a:endParaRPr b="0" i="0" sz="2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6" name="Google Shape;26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descr="preencoded.png" id="27" name="Google Shape;27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8" name="Google Shape;28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29" name="Google Shape;29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r>
                <a:t/>
              </a:r>
              <a:endParaRPr b="0" i="0" sz="11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r>
                <a:t/>
              </a:r>
              <a:endParaRPr b="0" i="0" sz="11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32;p2"/>
          <p:cNvSpPr txBox="1"/>
          <p:nvPr/>
        </p:nvSpPr>
        <p:spPr>
          <a:xfrm>
            <a:off x="8614066" y="6102893"/>
            <a:ext cx="467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100" u="sng">
                <a:solidFill>
                  <a:schemeClr val="hlink"/>
                </a:solidFill>
                <a:hlinkClick r:id="rId7"/>
              </a:rPr>
              <a:t>Aleks Reingand | LinkedIn</a:t>
            </a:r>
            <a:endParaRPr b="0" i="0" sz="3000" u="sng" cap="none" strike="noStrike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33" name="Google Shape;33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23524" y="2459975"/>
            <a:ext cx="5000626" cy="6667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" name="Google Shape;35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" name="Google Shape;36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23525" y="1137475"/>
            <a:ext cx="3274899" cy="5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"/>
          <p:cNvSpPr/>
          <p:nvPr/>
        </p:nvSpPr>
        <p:spPr>
          <a:xfrm>
            <a:off x="1420525" y="1276413"/>
            <a:ext cx="31779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Декан направления Java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g197b990a13c_4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10611" y="0"/>
            <a:ext cx="3577387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" name="Google Shape;44;g197b990a13c_4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9456" y="3944013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" name="Google Shape;45;g197b990a13c_4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" name="Google Shape;46;g197b990a13c_4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g197b990a13c_4_5"/>
          <p:cNvSpPr/>
          <p:nvPr/>
        </p:nvSpPr>
        <p:spPr>
          <a:xfrm>
            <a:off x="954000" y="972000"/>
            <a:ext cx="120756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64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Typical developer day</a:t>
            </a:r>
            <a:endParaRPr b="1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g197b990a13c_4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59725" y="2675150"/>
            <a:ext cx="1255950" cy="12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g197b990a13c_4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8187" y="6127275"/>
            <a:ext cx="1739025" cy="7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197b990a13c_4_5"/>
          <p:cNvSpPr/>
          <p:nvPr/>
        </p:nvSpPr>
        <p:spPr>
          <a:xfrm>
            <a:off x="2399400" y="2675150"/>
            <a:ext cx="1456500" cy="6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10:00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11:00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12:00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13:00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14:00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" name="Google Shape;51;g197b990a13c_4_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55900" y="4155652"/>
            <a:ext cx="2549650" cy="170064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g197b990a13c_4_5"/>
          <p:cNvSpPr/>
          <p:nvPr/>
        </p:nvSpPr>
        <p:spPr>
          <a:xfrm>
            <a:off x="8400475" y="2767650"/>
            <a:ext cx="1456500" cy="6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14:00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15:00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16:00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17:00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18:00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3" name="Google Shape;53;g197b990a13c_4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59700" y="7417475"/>
            <a:ext cx="1255950" cy="12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g197b990a13c_4_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53475" y="2633935"/>
            <a:ext cx="2276475" cy="170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g197b990a13c_4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58800" y="4673025"/>
            <a:ext cx="1739025" cy="7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197b990a13c_4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00313" y="5773387"/>
            <a:ext cx="1255950" cy="12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g197b990a13c_4_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267925" y="7477775"/>
            <a:ext cx="2276518" cy="1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g1c95375eae6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10611" y="0"/>
            <a:ext cx="3577387" cy="102869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" name="Google Shape;64;g1c95375eae6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9456" y="3808288"/>
            <a:ext cx="8888544" cy="6478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" name="Google Shape;65;g1c95375eae6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750" y="1409700"/>
            <a:ext cx="8096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g1c95375eae6_0_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1c95375eae6_0_20"/>
          <p:cNvSpPr/>
          <p:nvPr/>
        </p:nvSpPr>
        <p:spPr>
          <a:xfrm>
            <a:off x="954000" y="972000"/>
            <a:ext cx="120756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64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Release date</a:t>
            </a:r>
            <a:endParaRPr b="1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g1c95375eae6_0_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0850" y="8947053"/>
            <a:ext cx="1739025" cy="115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g1c95375eae6_0_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82825" y="6713498"/>
            <a:ext cx="2276475" cy="151762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1c95375eae6_0_20"/>
          <p:cNvSpPr/>
          <p:nvPr/>
        </p:nvSpPr>
        <p:spPr>
          <a:xfrm>
            <a:off x="2399400" y="2217950"/>
            <a:ext cx="1456500" cy="7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10:00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11:00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12:00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13:00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14:00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1" name="Google Shape;71;g1c95375eae6_0_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55900" y="3730378"/>
            <a:ext cx="2276475" cy="15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c95375eae6_0_20"/>
          <p:cNvSpPr/>
          <p:nvPr/>
        </p:nvSpPr>
        <p:spPr>
          <a:xfrm>
            <a:off x="8400463" y="2310450"/>
            <a:ext cx="1456500" cy="7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14:00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15:00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16:00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17:00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18:00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19:00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20:00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21:00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22:00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…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02:00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16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…</a:t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t/>
            </a:r>
            <a:endParaRPr b="1" sz="1600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3" name="Google Shape;73;g1c95375eae6_0_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40862" y="3808300"/>
            <a:ext cx="1739025" cy="7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g1c95375eae6_0_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461113" y="2217962"/>
            <a:ext cx="1255950" cy="12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1c95375eae6_0_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51550" y="5596813"/>
            <a:ext cx="1739025" cy="7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1c95375eae6_0_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863359" y="2269771"/>
            <a:ext cx="1456501" cy="145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1c95375eae6_0_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40862" y="4759175"/>
            <a:ext cx="1739025" cy="7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1c95375eae6_0_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461113" y="6713512"/>
            <a:ext cx="1255950" cy="12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1c95375eae6_0_20"/>
          <p:cNvSpPr txBox="1"/>
          <p:nvPr/>
        </p:nvSpPr>
        <p:spPr>
          <a:xfrm>
            <a:off x="10440850" y="7272213"/>
            <a:ext cx="8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done</a:t>
            </a:r>
            <a:endParaRPr/>
          </a:p>
        </p:txBody>
      </p:sp>
      <p:pic>
        <p:nvPicPr>
          <p:cNvPr id="80" name="Google Shape;80;g1c95375eae6_0_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497813" y="8073940"/>
            <a:ext cx="1182566" cy="76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1c95375eae6_0_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40862" y="5800775"/>
            <a:ext cx="1739025" cy="7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1c95375eae6_0_20"/>
          <p:cNvSpPr txBox="1"/>
          <p:nvPr/>
        </p:nvSpPr>
        <p:spPr>
          <a:xfrm>
            <a:off x="10369125" y="8299025"/>
            <a:ext cx="8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Oh no!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83" name="Google Shape;83;g1c95375eae6_0_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66150" y="2217650"/>
            <a:ext cx="1255950" cy="12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9" name="Google Shape;89;g1c95375eae6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10611" y="0"/>
            <a:ext cx="3577387" cy="102869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0" name="Google Shape;90;g1c95375eae6_0_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12200" y="3824600"/>
            <a:ext cx="6381999" cy="64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1c95375eae6_0_94"/>
          <p:cNvSpPr/>
          <p:nvPr/>
        </p:nvSpPr>
        <p:spPr>
          <a:xfrm>
            <a:off x="2329050" y="877575"/>
            <a:ext cx="112401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64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Java developer career path</a:t>
            </a:r>
            <a:endParaRPr b="1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2" name="Google Shape;92;g1c95375eae6_0_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1c95375eae6_0_94"/>
          <p:cNvSpPr txBox="1"/>
          <p:nvPr/>
        </p:nvSpPr>
        <p:spPr>
          <a:xfrm>
            <a:off x="504175" y="2551000"/>
            <a:ext cx="622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vertical growth</a:t>
            </a:r>
            <a:endParaRPr b="1" sz="3600"/>
          </a:p>
        </p:txBody>
      </p:sp>
      <p:sp>
        <p:nvSpPr>
          <p:cNvPr id="94" name="Google Shape;94;g1c95375eae6_0_94"/>
          <p:cNvSpPr txBox="1"/>
          <p:nvPr/>
        </p:nvSpPr>
        <p:spPr>
          <a:xfrm>
            <a:off x="555025" y="4510788"/>
            <a:ext cx="1947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6"/>
                </a:solidFill>
              </a:rPr>
              <a:t>Junior Developer</a:t>
            </a:r>
            <a:endParaRPr b="1" sz="2200">
              <a:solidFill>
                <a:schemeClr val="accent6"/>
              </a:solidFill>
            </a:endParaRPr>
          </a:p>
        </p:txBody>
      </p:sp>
      <p:sp>
        <p:nvSpPr>
          <p:cNvPr id="95" name="Google Shape;95;g1c95375eae6_0_94"/>
          <p:cNvSpPr txBox="1"/>
          <p:nvPr/>
        </p:nvSpPr>
        <p:spPr>
          <a:xfrm>
            <a:off x="2415338" y="4227725"/>
            <a:ext cx="178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6"/>
                </a:solidFill>
              </a:rPr>
              <a:t>Developer</a:t>
            </a:r>
            <a:endParaRPr b="1" sz="2200">
              <a:solidFill>
                <a:schemeClr val="accent6"/>
              </a:solidFill>
            </a:endParaRPr>
          </a:p>
        </p:txBody>
      </p:sp>
      <p:sp>
        <p:nvSpPr>
          <p:cNvPr id="96" name="Google Shape;96;g1c95375eae6_0_94"/>
          <p:cNvSpPr txBox="1"/>
          <p:nvPr/>
        </p:nvSpPr>
        <p:spPr>
          <a:xfrm>
            <a:off x="3903781" y="3457875"/>
            <a:ext cx="1947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6"/>
                </a:solidFill>
              </a:rPr>
              <a:t>Senior Developer</a:t>
            </a:r>
            <a:endParaRPr b="1" sz="2200">
              <a:solidFill>
                <a:schemeClr val="accent6"/>
              </a:solidFill>
            </a:endParaRPr>
          </a:p>
        </p:txBody>
      </p:sp>
      <p:sp>
        <p:nvSpPr>
          <p:cNvPr id="97" name="Google Shape;97;g1c95375eae6_0_94"/>
          <p:cNvSpPr txBox="1"/>
          <p:nvPr/>
        </p:nvSpPr>
        <p:spPr>
          <a:xfrm>
            <a:off x="5989613" y="3000175"/>
            <a:ext cx="1340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6"/>
                </a:solidFill>
              </a:rPr>
              <a:t>Team </a:t>
            </a:r>
            <a:endParaRPr b="1" sz="22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6"/>
                </a:solidFill>
              </a:rPr>
              <a:t>Leader</a:t>
            </a:r>
            <a:endParaRPr b="1" sz="2200">
              <a:solidFill>
                <a:schemeClr val="accent6"/>
              </a:solidFill>
            </a:endParaRPr>
          </a:p>
        </p:txBody>
      </p:sp>
      <p:sp>
        <p:nvSpPr>
          <p:cNvPr id="98" name="Google Shape;98;g1c95375eae6_0_94"/>
          <p:cNvSpPr txBox="1"/>
          <p:nvPr/>
        </p:nvSpPr>
        <p:spPr>
          <a:xfrm>
            <a:off x="7468545" y="2884925"/>
            <a:ext cx="493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6"/>
                </a:solidFill>
              </a:rPr>
              <a:t>Architect or Project Manager</a:t>
            </a:r>
            <a:endParaRPr b="1" sz="2200">
              <a:solidFill>
                <a:schemeClr val="accent6"/>
              </a:solidFill>
            </a:endParaRPr>
          </a:p>
        </p:txBody>
      </p:sp>
      <p:cxnSp>
        <p:nvCxnSpPr>
          <p:cNvPr id="99" name="Google Shape;99;g1c95375eae6_0_94"/>
          <p:cNvCxnSpPr/>
          <p:nvPr/>
        </p:nvCxnSpPr>
        <p:spPr>
          <a:xfrm>
            <a:off x="939350" y="5447475"/>
            <a:ext cx="16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g1c95375eae6_0_94"/>
          <p:cNvCxnSpPr/>
          <p:nvPr/>
        </p:nvCxnSpPr>
        <p:spPr>
          <a:xfrm rot="10800000">
            <a:off x="2586475" y="4968400"/>
            <a:ext cx="0" cy="4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g1c95375eae6_0_94"/>
          <p:cNvCxnSpPr/>
          <p:nvPr/>
        </p:nvCxnSpPr>
        <p:spPr>
          <a:xfrm>
            <a:off x="2571650" y="4968400"/>
            <a:ext cx="16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g1c95375eae6_0_94"/>
          <p:cNvCxnSpPr/>
          <p:nvPr/>
        </p:nvCxnSpPr>
        <p:spPr>
          <a:xfrm rot="10800000">
            <a:off x="4218775" y="4489325"/>
            <a:ext cx="0" cy="4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g1c95375eae6_0_94"/>
          <p:cNvCxnSpPr/>
          <p:nvPr/>
        </p:nvCxnSpPr>
        <p:spPr>
          <a:xfrm>
            <a:off x="4203950" y="4489325"/>
            <a:ext cx="16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g1c95375eae6_0_94"/>
          <p:cNvCxnSpPr/>
          <p:nvPr/>
        </p:nvCxnSpPr>
        <p:spPr>
          <a:xfrm rot="10800000">
            <a:off x="5851075" y="4010250"/>
            <a:ext cx="0" cy="4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g1c95375eae6_0_94"/>
          <p:cNvCxnSpPr/>
          <p:nvPr/>
        </p:nvCxnSpPr>
        <p:spPr>
          <a:xfrm>
            <a:off x="5836250" y="4010250"/>
            <a:ext cx="16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g1c95375eae6_0_94"/>
          <p:cNvCxnSpPr/>
          <p:nvPr/>
        </p:nvCxnSpPr>
        <p:spPr>
          <a:xfrm rot="10800000">
            <a:off x="7483375" y="3531175"/>
            <a:ext cx="0" cy="4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g1c95375eae6_0_94"/>
          <p:cNvCxnSpPr/>
          <p:nvPr/>
        </p:nvCxnSpPr>
        <p:spPr>
          <a:xfrm>
            <a:off x="7468550" y="3531175"/>
            <a:ext cx="3903300" cy="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g1c95375eae6_0_94"/>
          <p:cNvSpPr txBox="1"/>
          <p:nvPr/>
        </p:nvSpPr>
        <p:spPr>
          <a:xfrm>
            <a:off x="1443553" y="5495525"/>
            <a:ext cx="493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0000"/>
                </a:solidFill>
              </a:rPr>
              <a:t>1</a:t>
            </a:r>
            <a:endParaRPr b="1" sz="3100">
              <a:solidFill>
                <a:srgbClr val="FF0000"/>
              </a:solidFill>
            </a:endParaRPr>
          </a:p>
        </p:txBody>
      </p:sp>
      <p:sp>
        <p:nvSpPr>
          <p:cNvPr id="109" name="Google Shape;109;g1c95375eae6_0_94"/>
          <p:cNvSpPr txBox="1"/>
          <p:nvPr/>
        </p:nvSpPr>
        <p:spPr>
          <a:xfrm>
            <a:off x="3108444" y="5040375"/>
            <a:ext cx="493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0000"/>
                </a:solidFill>
              </a:rPr>
              <a:t>2</a:t>
            </a:r>
            <a:endParaRPr b="1" sz="3100">
              <a:solidFill>
                <a:srgbClr val="FF0000"/>
              </a:solidFill>
            </a:endParaRPr>
          </a:p>
        </p:txBody>
      </p:sp>
      <p:sp>
        <p:nvSpPr>
          <p:cNvPr id="110" name="Google Shape;110;g1c95375eae6_0_94"/>
          <p:cNvSpPr txBox="1"/>
          <p:nvPr/>
        </p:nvSpPr>
        <p:spPr>
          <a:xfrm>
            <a:off x="4773341" y="4561300"/>
            <a:ext cx="493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0000"/>
                </a:solidFill>
              </a:rPr>
              <a:t>3</a:t>
            </a:r>
            <a:endParaRPr b="1" sz="3100">
              <a:solidFill>
                <a:srgbClr val="FF0000"/>
              </a:solidFill>
            </a:endParaRPr>
          </a:p>
        </p:txBody>
      </p:sp>
      <p:sp>
        <p:nvSpPr>
          <p:cNvPr id="111" name="Google Shape;111;g1c95375eae6_0_94"/>
          <p:cNvSpPr txBox="1"/>
          <p:nvPr/>
        </p:nvSpPr>
        <p:spPr>
          <a:xfrm>
            <a:off x="6483605" y="4082225"/>
            <a:ext cx="493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0000"/>
                </a:solidFill>
              </a:rPr>
              <a:t>4</a:t>
            </a:r>
            <a:endParaRPr b="1" sz="3100">
              <a:solidFill>
                <a:srgbClr val="FF0000"/>
              </a:solidFill>
            </a:endParaRPr>
          </a:p>
        </p:txBody>
      </p:sp>
      <p:sp>
        <p:nvSpPr>
          <p:cNvPr id="112" name="Google Shape;112;g1c95375eae6_0_94"/>
          <p:cNvSpPr txBox="1"/>
          <p:nvPr/>
        </p:nvSpPr>
        <p:spPr>
          <a:xfrm>
            <a:off x="8037956" y="3581475"/>
            <a:ext cx="493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0000"/>
                </a:solidFill>
              </a:rPr>
              <a:t>5</a:t>
            </a:r>
            <a:endParaRPr b="1" sz="3100">
              <a:solidFill>
                <a:srgbClr val="FF0000"/>
              </a:solidFill>
            </a:endParaRPr>
          </a:p>
        </p:txBody>
      </p:sp>
      <p:cxnSp>
        <p:nvCxnSpPr>
          <p:cNvPr id="113" name="Google Shape;113;g1c95375eae6_0_94"/>
          <p:cNvCxnSpPr/>
          <p:nvPr/>
        </p:nvCxnSpPr>
        <p:spPr>
          <a:xfrm flipH="1">
            <a:off x="972500" y="5453800"/>
            <a:ext cx="1800" cy="60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g1c95375eae6_0_94"/>
          <p:cNvCxnSpPr/>
          <p:nvPr/>
        </p:nvCxnSpPr>
        <p:spPr>
          <a:xfrm>
            <a:off x="974300" y="6070700"/>
            <a:ext cx="10442700" cy="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g1c95375eae6_0_94"/>
          <p:cNvCxnSpPr/>
          <p:nvPr/>
        </p:nvCxnSpPr>
        <p:spPr>
          <a:xfrm>
            <a:off x="11394500" y="3598200"/>
            <a:ext cx="21600" cy="26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g1c95375eae6_0_94"/>
          <p:cNvSpPr txBox="1"/>
          <p:nvPr/>
        </p:nvSpPr>
        <p:spPr>
          <a:xfrm>
            <a:off x="10171550" y="5609200"/>
            <a:ext cx="101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0000"/>
                </a:solidFill>
              </a:rPr>
              <a:t>years</a:t>
            </a:r>
            <a:r>
              <a:rPr b="1" lang="en-US" sz="2100">
                <a:solidFill>
                  <a:srgbClr val="FF0000"/>
                </a:solidFill>
              </a:rPr>
              <a:t> </a:t>
            </a:r>
            <a:endParaRPr sz="100">
              <a:solidFill>
                <a:srgbClr val="FF0000"/>
              </a:solidFill>
            </a:endParaRPr>
          </a:p>
        </p:txBody>
      </p:sp>
      <p:sp>
        <p:nvSpPr>
          <p:cNvPr id="117" name="Google Shape;117;g1c95375eae6_0_94"/>
          <p:cNvSpPr txBox="1"/>
          <p:nvPr/>
        </p:nvSpPr>
        <p:spPr>
          <a:xfrm>
            <a:off x="555025" y="6683225"/>
            <a:ext cx="622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horizontal growth</a:t>
            </a:r>
            <a:endParaRPr b="1" sz="3600"/>
          </a:p>
        </p:txBody>
      </p:sp>
      <p:sp>
        <p:nvSpPr>
          <p:cNvPr id="118" name="Google Shape;118;g1c95375eae6_0_94"/>
          <p:cNvSpPr txBox="1"/>
          <p:nvPr/>
        </p:nvSpPr>
        <p:spPr>
          <a:xfrm>
            <a:off x="740875" y="8014575"/>
            <a:ext cx="1921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6"/>
                </a:solidFill>
              </a:rPr>
              <a:t>Junior Developer</a:t>
            </a:r>
            <a:endParaRPr b="1" sz="2200">
              <a:solidFill>
                <a:schemeClr val="accent6"/>
              </a:solidFill>
            </a:endParaRPr>
          </a:p>
        </p:txBody>
      </p:sp>
      <p:sp>
        <p:nvSpPr>
          <p:cNvPr id="119" name="Google Shape;119;g1c95375eae6_0_94"/>
          <p:cNvSpPr txBox="1"/>
          <p:nvPr/>
        </p:nvSpPr>
        <p:spPr>
          <a:xfrm>
            <a:off x="2561150" y="7719425"/>
            <a:ext cx="163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6"/>
                </a:solidFill>
              </a:rPr>
              <a:t>Developer</a:t>
            </a:r>
            <a:endParaRPr b="1" sz="2200">
              <a:solidFill>
                <a:schemeClr val="accent6"/>
              </a:solidFill>
            </a:endParaRPr>
          </a:p>
        </p:txBody>
      </p:sp>
      <p:sp>
        <p:nvSpPr>
          <p:cNvPr id="120" name="Google Shape;120;g1c95375eae6_0_94"/>
          <p:cNvSpPr txBox="1"/>
          <p:nvPr/>
        </p:nvSpPr>
        <p:spPr>
          <a:xfrm>
            <a:off x="4208600" y="7392988"/>
            <a:ext cx="815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6"/>
                </a:solidFill>
              </a:rPr>
              <a:t>Senior Developer, Expert, Professional, Consultant, etc.</a:t>
            </a:r>
            <a:endParaRPr b="1" sz="2200">
              <a:solidFill>
                <a:schemeClr val="accent6"/>
              </a:solidFill>
            </a:endParaRPr>
          </a:p>
        </p:txBody>
      </p:sp>
      <p:cxnSp>
        <p:nvCxnSpPr>
          <p:cNvPr id="121" name="Google Shape;121;g1c95375eae6_0_94"/>
          <p:cNvCxnSpPr/>
          <p:nvPr/>
        </p:nvCxnSpPr>
        <p:spPr>
          <a:xfrm>
            <a:off x="1015550" y="8876475"/>
            <a:ext cx="16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g1c95375eae6_0_94"/>
          <p:cNvCxnSpPr/>
          <p:nvPr/>
        </p:nvCxnSpPr>
        <p:spPr>
          <a:xfrm rot="10800000">
            <a:off x="2662675" y="8397400"/>
            <a:ext cx="0" cy="4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g1c95375eae6_0_94"/>
          <p:cNvCxnSpPr/>
          <p:nvPr/>
        </p:nvCxnSpPr>
        <p:spPr>
          <a:xfrm>
            <a:off x="2647850" y="8397400"/>
            <a:ext cx="163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g1c95375eae6_0_94"/>
          <p:cNvCxnSpPr/>
          <p:nvPr/>
        </p:nvCxnSpPr>
        <p:spPr>
          <a:xfrm rot="10800000">
            <a:off x="4294975" y="7918325"/>
            <a:ext cx="0" cy="46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g1c95375eae6_0_94"/>
          <p:cNvCxnSpPr/>
          <p:nvPr/>
        </p:nvCxnSpPr>
        <p:spPr>
          <a:xfrm>
            <a:off x="4280150" y="7918325"/>
            <a:ext cx="7114200" cy="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g1c95375eae6_0_94"/>
          <p:cNvSpPr txBox="1"/>
          <p:nvPr/>
        </p:nvSpPr>
        <p:spPr>
          <a:xfrm>
            <a:off x="1489803" y="9009975"/>
            <a:ext cx="493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0000"/>
                </a:solidFill>
              </a:rPr>
              <a:t>1</a:t>
            </a:r>
            <a:endParaRPr b="1" sz="3100">
              <a:solidFill>
                <a:srgbClr val="FF0000"/>
              </a:solidFill>
            </a:endParaRPr>
          </a:p>
        </p:txBody>
      </p:sp>
      <p:sp>
        <p:nvSpPr>
          <p:cNvPr id="127" name="Google Shape;127;g1c95375eae6_0_94"/>
          <p:cNvSpPr txBox="1"/>
          <p:nvPr/>
        </p:nvSpPr>
        <p:spPr>
          <a:xfrm>
            <a:off x="3169669" y="8467550"/>
            <a:ext cx="493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0000"/>
                </a:solidFill>
              </a:rPr>
              <a:t>2</a:t>
            </a:r>
            <a:endParaRPr b="1" sz="3100">
              <a:solidFill>
                <a:srgbClr val="FF0000"/>
              </a:solidFill>
            </a:endParaRPr>
          </a:p>
        </p:txBody>
      </p:sp>
      <p:sp>
        <p:nvSpPr>
          <p:cNvPr id="128" name="Google Shape;128;g1c95375eae6_0_94"/>
          <p:cNvSpPr txBox="1"/>
          <p:nvPr/>
        </p:nvSpPr>
        <p:spPr>
          <a:xfrm>
            <a:off x="4849550" y="7989400"/>
            <a:ext cx="493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0000"/>
                </a:solidFill>
              </a:rPr>
              <a:t>3</a:t>
            </a:r>
            <a:endParaRPr b="1" sz="3100">
              <a:solidFill>
                <a:srgbClr val="FF0000"/>
              </a:solidFill>
            </a:endParaRPr>
          </a:p>
        </p:txBody>
      </p:sp>
      <p:cxnSp>
        <p:nvCxnSpPr>
          <p:cNvPr id="129" name="Google Shape;129;g1c95375eae6_0_94"/>
          <p:cNvCxnSpPr/>
          <p:nvPr/>
        </p:nvCxnSpPr>
        <p:spPr>
          <a:xfrm flipH="1" rot="10800000">
            <a:off x="1006250" y="8876350"/>
            <a:ext cx="9300" cy="9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g1c95375eae6_0_94"/>
          <p:cNvCxnSpPr/>
          <p:nvPr/>
        </p:nvCxnSpPr>
        <p:spPr>
          <a:xfrm rot="10800000">
            <a:off x="991100" y="9781275"/>
            <a:ext cx="10425900" cy="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g1c95375eae6_0_94"/>
          <p:cNvCxnSpPr/>
          <p:nvPr/>
        </p:nvCxnSpPr>
        <p:spPr>
          <a:xfrm flipH="1" rot="10800000">
            <a:off x="11400500" y="7989400"/>
            <a:ext cx="9600" cy="17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g1c95375eae6_0_94"/>
          <p:cNvSpPr txBox="1"/>
          <p:nvPr/>
        </p:nvSpPr>
        <p:spPr>
          <a:xfrm>
            <a:off x="10127625" y="9258350"/>
            <a:ext cx="1010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0000"/>
                </a:solidFill>
              </a:rPr>
              <a:t>steps </a:t>
            </a:r>
            <a:endParaRPr sz="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/>
          <p:nvPr/>
        </p:nvSpPr>
        <p:spPr>
          <a:xfrm>
            <a:off x="936000" y="972000"/>
            <a:ext cx="122301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64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Tel Ran Prof Course</a:t>
            </a:r>
            <a:endParaRPr b="1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9" name="Google Shape;1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0" name="Google Shape;14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91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000" y="2246075"/>
            <a:ext cx="7830999" cy="771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0000" y="2246075"/>
            <a:ext cx="7831000" cy="7571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c95375eae6_0_153"/>
          <p:cNvSpPr/>
          <p:nvPr/>
        </p:nvSpPr>
        <p:spPr>
          <a:xfrm>
            <a:off x="936000" y="972000"/>
            <a:ext cx="122301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64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Final project and a string in CV</a:t>
            </a:r>
            <a:endParaRPr b="1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9" name="Google Shape;149;g1c95375eae6_0_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0" name="Google Shape;150;g1c95375eae6_0_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91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c95375eae6_0_153"/>
          <p:cNvSpPr txBox="1"/>
          <p:nvPr/>
        </p:nvSpPr>
        <p:spPr>
          <a:xfrm>
            <a:off x="389325" y="2475900"/>
            <a:ext cx="160071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# Own project</a:t>
            </a:r>
            <a:endParaRPr b="1" sz="2000">
              <a:solidFill>
                <a:schemeClr val="dk1"/>
              </a:solidFill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The best idea for the project is its own. Best of all, you can talk about your own project.</a:t>
            </a:r>
            <a:endParaRPr sz="2000">
              <a:solidFill>
                <a:schemeClr val="dk1"/>
              </a:solidFill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# </a:t>
            </a:r>
            <a:r>
              <a:rPr b="1" lang="en-US" sz="2000">
                <a:solidFill>
                  <a:schemeClr val="dk1"/>
                </a:solidFill>
              </a:rPr>
              <a:t>URL Shortener</a:t>
            </a:r>
            <a:endParaRPr b="1" sz="2000">
              <a:solidFill>
                <a:schemeClr val="dk1"/>
              </a:solidFill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The task is to implement a service, which shortens a given “long” URL to a shorter one and redirects to the original “long” URL when a short URL is given.</a:t>
            </a:r>
            <a:endParaRPr sz="2000">
              <a:solidFill>
                <a:schemeClr val="dk1"/>
              </a:solidFill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# Administration and monitoring of the telegram bot</a:t>
            </a:r>
            <a:endParaRPr b="1" sz="2000">
              <a:solidFill>
                <a:schemeClr val="dk1"/>
              </a:solidFill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Subscribe to new articles in groups and receive notifications about the release of new ones. Administration functionality, viewing statistics.</a:t>
            </a:r>
            <a:endParaRPr sz="2000">
              <a:solidFill>
                <a:schemeClr val="dk1"/>
              </a:solidFill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# Pizza Service</a:t>
            </a:r>
            <a:endParaRPr b="1" sz="2000">
              <a:solidFill>
                <a:schemeClr val="dk1"/>
              </a:solidFill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Pizza delivery service with authentication and the ability to log in as a customer and administrator, as well as a fully functional shopping cart and data protection.</a:t>
            </a:r>
            <a:endParaRPr sz="2000">
              <a:solidFill>
                <a:schemeClr val="dk1"/>
              </a:solidFill>
            </a:endParaRPr>
          </a:p>
          <a:p>
            <a:pPr indent="0" lvl="0" marL="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1D2D3"/>
              </a:solidFill>
              <a:highlight>
                <a:srgbClr val="1A1D2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c95375eae6_0_182"/>
          <p:cNvSpPr/>
          <p:nvPr/>
        </p:nvSpPr>
        <p:spPr>
          <a:xfrm>
            <a:off x="936000" y="972000"/>
            <a:ext cx="122301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64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Summary</a:t>
            </a:r>
            <a:endParaRPr b="1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8" name="Google Shape;158;g1c95375eae6_0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9" name="Google Shape;159;g1c95375eae6_0_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91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1c95375eae6_0_182"/>
          <p:cNvSpPr txBox="1"/>
          <p:nvPr/>
        </p:nvSpPr>
        <p:spPr>
          <a:xfrm>
            <a:off x="9381250" y="2458275"/>
            <a:ext cx="361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https://www.linkedin.com/</a:t>
            </a:r>
            <a:endParaRPr sz="1800"/>
          </a:p>
        </p:txBody>
      </p:sp>
      <p:sp>
        <p:nvSpPr>
          <p:cNvPr id="161" name="Google Shape;161;g1c95375eae6_0_182"/>
          <p:cNvSpPr txBox="1"/>
          <p:nvPr/>
        </p:nvSpPr>
        <p:spPr>
          <a:xfrm>
            <a:off x="1654775" y="2458275"/>
            <a:ext cx="5996700" cy="60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u="sng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Your stack and tools:</a:t>
            </a:r>
            <a:endParaRPr sz="2100" u="sng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highlight>
                  <a:srgbClr val="FFFFFF"/>
                </a:highlight>
              </a:rPr>
              <a:t>Java 8+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JavaDoc,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highlight>
                  <a:srgbClr val="FFFFFF"/>
                </a:highlight>
              </a:rPr>
              <a:t>Spring Boot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Spring Data,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Maven,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Liquibase,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highlight>
                  <a:srgbClr val="FFFFFF"/>
                </a:highlight>
              </a:rPr>
              <a:t>MySQL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MySql Workbench,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ERD scheme,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REST protocol,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Jnit 5,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JDBC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highlight>
                  <a:srgbClr val="FFFFFF"/>
                </a:highlight>
              </a:rPr>
              <a:t>GitHub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Word Office,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Docker,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highlight>
                  <a:srgbClr val="FFFFFF"/>
                </a:highlight>
              </a:rPr>
              <a:t>IntelliJ Idea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62" name="Google Shape;162;g1c95375eae6_0_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3375" y="3099150"/>
            <a:ext cx="5878894" cy="18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c95375eae6_0_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3375" y="5375175"/>
            <a:ext cx="5878900" cy="219052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c95375eae6_0_182"/>
          <p:cNvSpPr/>
          <p:nvPr/>
        </p:nvSpPr>
        <p:spPr>
          <a:xfrm>
            <a:off x="7067650" y="4219875"/>
            <a:ext cx="1437600" cy="71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f70dc2611_0_3"/>
          <p:cNvSpPr/>
          <p:nvPr/>
        </p:nvSpPr>
        <p:spPr>
          <a:xfrm>
            <a:off x="936000" y="972000"/>
            <a:ext cx="122301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b="1" lang="en-US" sz="640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Question</a:t>
            </a:r>
            <a:endParaRPr b="1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1" name="Google Shape;171;g22f70dc2611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2" name="Google Shape;172;g22f70dc2611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6191" y="5305425"/>
            <a:ext cx="6781810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2f70dc2611_0_3"/>
          <p:cNvSpPr txBox="1"/>
          <p:nvPr/>
        </p:nvSpPr>
        <p:spPr>
          <a:xfrm>
            <a:off x="1679925" y="2709775"/>
            <a:ext cx="112782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А что я буду делать, когда стану Java разработчиком?</a:t>
            </a:r>
            <a:endParaRPr b="1" sz="230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2022-11-15T10:50:05Z</dcterms:created>
  <dc:creator>PptxGenJS</dc:creator>
</cp:coreProperties>
</file>